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312" r:id="rId3"/>
    <p:sldId id="257" r:id="rId4"/>
    <p:sldId id="311" r:id="rId5"/>
    <p:sldId id="310" r:id="rId6"/>
    <p:sldId id="289" r:id="rId7"/>
    <p:sldId id="321" r:id="rId8"/>
    <p:sldId id="261" r:id="rId9"/>
    <p:sldId id="262" r:id="rId10"/>
    <p:sldId id="322" r:id="rId11"/>
    <p:sldId id="320" r:id="rId12"/>
    <p:sldId id="276" r:id="rId13"/>
    <p:sldId id="284" r:id="rId14"/>
    <p:sldId id="277" r:id="rId15"/>
    <p:sldId id="323" r:id="rId16"/>
    <p:sldId id="265" r:id="rId17"/>
    <p:sldId id="290" r:id="rId18"/>
    <p:sldId id="260" r:id="rId19"/>
    <p:sldId id="291" r:id="rId20"/>
    <p:sldId id="294" r:id="rId21"/>
    <p:sldId id="293" r:id="rId22"/>
    <p:sldId id="298" r:id="rId23"/>
    <p:sldId id="299" r:id="rId24"/>
    <p:sldId id="297" r:id="rId25"/>
    <p:sldId id="300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3" autoAdjust="0"/>
    <p:restoredTop sz="90964" autoAdjust="0"/>
  </p:normalViewPr>
  <p:slideViewPr>
    <p:cSldViewPr snapToGrid="0">
      <p:cViewPr varScale="1">
        <p:scale>
          <a:sx n="78" d="100"/>
          <a:sy n="78" d="100"/>
        </p:scale>
        <p:origin x="20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6A84F-47FC-4F53-8370-42EFB1DFD4AE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2F56F-1B1E-4619-8984-8DD71091C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5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fld id="{1D1B072D-6B94-4478-85A6-94BB98636412}" type="slidenum">
              <a:rPr lang="zh-CN" altLang="en-US" sz="1200">
                <a:ea typeface="SimSun" pitchFamily="2" charset="-122"/>
              </a:rPr>
              <a:pPr/>
              <a:t>4</a:t>
            </a:fld>
            <a:endParaRPr lang="en-US" altLang="zh-CN" sz="12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5214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fld id="{818DD2FA-3CDB-4128-868E-6A3EE12B9240}" type="slidenum">
              <a:rPr lang="en-US" altLang="en-US" sz="1200">
                <a:ea typeface="SimSun" pitchFamily="2" charset="-122"/>
              </a:rPr>
              <a:pPr/>
              <a:t>18</a:t>
            </a:fld>
            <a:endParaRPr lang="en-US" altLang="en-US" sz="1200">
              <a:ea typeface="SimSun" pitchFamily="2" charset="-122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E590A-DEBF-4E29-AB3A-F2ED55611536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79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2F56F-1B1E-4619-8984-8DD71091C9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78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15C300-A8EE-497E-961E-5620110F55B5}" type="slidenum">
              <a:rPr lang="en-US" altLang="en-US" sz="130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http://www.ined.fr/jeux.php?_movie=chargement.swf?_movie=simulateur.swf&amp;lg=en&amp;titre=Population%20simulator&amp;lg=en&amp;jeu=ok</a:t>
            </a:r>
          </a:p>
        </p:txBody>
      </p:sp>
    </p:spTree>
    <p:extLst>
      <p:ext uri="{BB962C8B-B14F-4D97-AF65-F5344CB8AC3E}">
        <p14:creationId xmlns:p14="http://schemas.microsoft.com/office/powerpoint/2010/main" val="82064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fld id="{1D1B072D-6B94-4478-85A6-94BB98636412}" type="slidenum">
              <a:rPr lang="zh-CN" altLang="en-US" sz="1200">
                <a:ea typeface="SimSun" pitchFamily="2" charset="-122"/>
              </a:rPr>
              <a:pPr/>
              <a:t>5</a:t>
            </a:fld>
            <a:endParaRPr lang="en-US" altLang="zh-CN" sz="12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01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A8D3F4B-7A2D-4922-B383-B13285432064}" type="slidenum">
              <a:rPr lang="en-US" altLang="en-US">
                <a:latin typeface="Times New Roman" pitchFamily="18" charset="0"/>
                <a:ea typeface="SimHei" pitchFamily="49" charset="-122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Times New Roman" pitchFamily="18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76" tIns="43239" rIns="86476" bIns="43239"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6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6D7E-9CA6-498E-AEC5-BAB3F6EC2760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0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6AF1AE-EB43-4971-95A2-2C04FEA43FE6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4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Human Impact (</a:t>
            </a:r>
            <a:r>
              <a:rPr lang="en-US" altLang="en-US" b="1" smtClean="0">
                <a:latin typeface="Arial" pitchFamily="34" charset="0"/>
              </a:rPr>
              <a:t>I</a:t>
            </a:r>
            <a:r>
              <a:rPr lang="en-US" altLang="en-US" smtClean="0">
                <a:latin typeface="Arial" pitchFamily="34" charset="0"/>
              </a:rPr>
              <a:t>) on the environment equals the product of P= Population, A= Affluence, T= Technology.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fld id="{4EDDBFD5-2995-4877-A465-2962F85680E5}" type="slidenum">
              <a:rPr lang="en-US" altLang="en-US" sz="1200">
                <a:ea typeface="SimSun" pitchFamily="2" charset="-122"/>
              </a:rPr>
              <a:pPr/>
              <a:t>12</a:t>
            </a:fld>
            <a:endParaRPr lang="en-US" altLang="en-US" sz="12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62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2F56F-1B1E-4619-8984-8DD71091C9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7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fld id="{1D1B072D-6B94-4478-85A6-94BB98636412}" type="slidenum">
              <a:rPr lang="zh-CN" altLang="en-US" sz="1200">
                <a:ea typeface="SimSun" pitchFamily="2" charset="-122"/>
              </a:rPr>
              <a:pPr/>
              <a:t>15</a:t>
            </a:fld>
            <a:endParaRPr lang="en-US" altLang="zh-CN" sz="12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45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fld id="{A4FAD512-A829-486E-9BDE-A4403A4FA51D}" type="slidenum">
              <a:rPr lang="zh-CN" altLang="en-US" sz="1200">
                <a:ea typeface="SimSun" pitchFamily="2" charset="-122"/>
              </a:rPr>
              <a:pPr/>
              <a:t>17</a:t>
            </a:fld>
            <a:endParaRPr lang="en-US" altLang="zh-CN" sz="12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00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1313688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flipH="1">
            <a:off x="76200" y="1143000"/>
            <a:ext cx="469900" cy="174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黑体" pitchFamily="49" charset="-122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66800" y="151930"/>
            <a:ext cx="777240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066800" y="1850064"/>
            <a:ext cx="7772400" cy="3255336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flipH="1">
            <a:off x="76200" y="1143000"/>
            <a:ext cx="469900" cy="174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黑体" pitchFamily="49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325" y="1327150"/>
            <a:ext cx="209550" cy="211138"/>
          </a:xfrm>
          <a:prstGeom prst="ellipse">
            <a:avLst/>
          </a:prstGeom>
          <a:solidFill>
            <a:schemeClr val="bg1"/>
          </a:solidFill>
          <a:ln w="2000" cap="rnd" cmpd="sng" algn="ctr">
            <a:solidFill>
              <a:schemeClr val="bg1"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790" y="130983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6599677"/>
            <a:ext cx="1524001" cy="2462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Garamond" panose="02020404030301010803" pitchFamily="18" charset="0"/>
                <a:cs typeface="+mn-cs"/>
              </a:rPr>
              <a:t>caiyong@unc.edu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idx="1"/>
          </p:nvPr>
        </p:nvSpPr>
        <p:spPr bwMode="auto">
          <a:xfrm>
            <a:off x="533400" y="1052736"/>
            <a:ext cx="8401051" cy="54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marR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 sz="2400">
                <a:latin typeface="+mn-lt"/>
              </a:defRPr>
            </a:lvl1pPr>
            <a:lvl2pPr marL="639763" marR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 sz="2200">
                <a:latin typeface="+mn-lt"/>
              </a:defRPr>
            </a:lvl2pPr>
            <a:lvl3pPr marL="885825" marR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 sz="2000">
                <a:latin typeface="+mn-lt"/>
                <a:ea typeface="Cambria Math" panose="02040503050406030204" pitchFamily="18" charset="0"/>
              </a:defRPr>
            </a:lvl3pPr>
            <a:lvl4pPr marL="1096963" marR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 sz="1800">
                <a:latin typeface="+mn-lt"/>
              </a:defRPr>
            </a:lvl4pPr>
            <a:lvl5pPr marL="1296988" marR="0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4AA33"/>
              </a:buClr>
              <a:buSzTx/>
              <a:buFont typeface="Wingdings 2" pitchFamily="18" charset="2"/>
              <a:buChar char=""/>
              <a:tabLst/>
              <a:defRPr sz="1600">
                <a:latin typeface="+mn-lt"/>
              </a:defRPr>
            </a:lvl5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altLang="zh-CN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0"/>
            <a:ext cx="8172451" cy="1035199"/>
          </a:xfrm>
        </p:spPr>
        <p:txBody>
          <a:bodyPr/>
          <a:lstStyle>
            <a:lvl1pPr>
              <a:defRPr u="sng" baseline="0">
                <a:effectLst>
                  <a:outerShdw blurRad="139700" dist="635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25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0"/>
            <a:ext cx="8893175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77050" y="6397625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SimSun" pitchFamily="2" charset="-122"/>
              </a:defRPr>
            </a:lvl1pPr>
          </a:lstStyle>
          <a:p>
            <a:pPr>
              <a:defRPr/>
            </a:pPr>
            <a:fld id="{7CE9CB53-4DCF-4263-9DB5-B6C5E5F129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02227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81000"/>
            <a:ext cx="5016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e 12"/>
          <p:cNvSpPr/>
          <p:nvPr/>
        </p:nvSpPr>
        <p:spPr>
          <a:xfrm>
            <a:off x="-990600" y="-914400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noFill/>
          <a:ln w="3175" cap="rnd" cmpd="sng" algn="ctr">
            <a:solidFill>
              <a:srgbClr val="0070C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0" y="-11113"/>
            <a:ext cx="1447800" cy="1458913"/>
          </a:xfrm>
          <a:prstGeom prst="ellipse">
            <a:avLst/>
          </a:prstGeom>
          <a:noFill/>
          <a:ln w="12700" cap="rnd">
            <a:solidFill>
              <a:srgbClr val="00B0F0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 MT" pitchFamily="34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" y="0"/>
            <a:ext cx="13335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62000" y="90002"/>
            <a:ext cx="81724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dirty="0" smtClean="0"/>
              <a:t>Click to edit Master title style</a:t>
            </a:r>
            <a:endParaRPr lang="en-US" dirty="0" smtClean="0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47700" y="1323003"/>
            <a:ext cx="8286750" cy="532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Cambria" pitchFamily="18" charset="0"/>
          <a:ea typeface="Arial Unicode MS" pitchFamily="34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mbria" pitchFamily="18" charset="0"/>
          <a:ea typeface="Arial Unicode MS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mbria" pitchFamily="18" charset="0"/>
          <a:ea typeface="Arial Unicode MS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mbria" pitchFamily="18" charset="0"/>
          <a:ea typeface="Arial Unicode MS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mbria" pitchFamily="18" charset="0"/>
          <a:ea typeface="Arial Unicode MS" pitchFamily="34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9pPr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400" b="0" kern="1200">
          <a:solidFill>
            <a:schemeClr val="tx1"/>
          </a:solidFill>
          <a:latin typeface="Calibri" pitchFamily="34" charset="0"/>
          <a:ea typeface="Arial Unicode MS" pitchFamily="34" charset="-128"/>
          <a:cs typeface="ＭＳ Ｐゴシック" charset="-128"/>
        </a:defRPr>
      </a:lvl1pPr>
      <a:lvl2pPr marL="639763" indent="-2365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300" b="0" kern="1200">
          <a:solidFill>
            <a:schemeClr val="tx1"/>
          </a:solidFill>
          <a:latin typeface="Calibri" pitchFamily="34" charset="0"/>
          <a:ea typeface="Arial Unicode MS" pitchFamily="34" charset="-128"/>
          <a:cs typeface="华文黑体" pitchFamily="1" charset="-122"/>
        </a:defRPr>
      </a:lvl2pPr>
      <a:lvl3pPr marL="885825" indent="-22860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 b="0" kern="1200">
          <a:solidFill>
            <a:schemeClr val="tx1"/>
          </a:solidFill>
          <a:latin typeface="Calibri" pitchFamily="34" charset="0"/>
          <a:ea typeface="Arial Unicode MS" pitchFamily="34" charset="-128"/>
          <a:cs typeface="华文黑体" pitchFamily="1" charset="-122"/>
        </a:defRPr>
      </a:lvl3pPr>
      <a:lvl4pPr marL="1096963" indent="-173038" algn="l" rtl="0" eaLnBrk="1" fontAlgn="base" hangingPunct="1">
        <a:spcBef>
          <a:spcPts val="6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100" b="0" kern="1200">
          <a:solidFill>
            <a:schemeClr val="tx1"/>
          </a:solidFill>
          <a:latin typeface="Calibri" pitchFamily="34" charset="0"/>
          <a:ea typeface="Arial Unicode MS" pitchFamily="34" charset="-128"/>
          <a:cs typeface="华文黑体" pitchFamily="1" charset="-122"/>
        </a:defRPr>
      </a:lvl4pPr>
      <a:lvl5pPr marL="1296988" indent="-182563" algn="l" rtl="0" eaLnBrk="1" fontAlgn="base" hangingPunct="1">
        <a:spcBef>
          <a:spcPts val="6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b="0" kern="1200">
          <a:solidFill>
            <a:schemeClr val="tx1"/>
          </a:solidFill>
          <a:latin typeface="Calibri" pitchFamily="34" charset="0"/>
          <a:ea typeface="Arial Unicode MS" pitchFamily="34" charset="-128"/>
          <a:cs typeface="华文黑体" pitchFamily="1" charset="-122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aiyong@un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1929"/>
            <a:ext cx="7772400" cy="26090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0" dirty="0" smtClean="0"/>
              <a:t>China’s </a:t>
            </a:r>
            <a:r>
              <a:rPr lang="en-US" sz="4000" b="0" dirty="0"/>
              <a:t>Changing </a:t>
            </a:r>
            <a:r>
              <a:rPr lang="en-US" sz="4000" b="0" dirty="0" smtClean="0"/>
              <a:t>Demographics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492" y="2690403"/>
            <a:ext cx="7772400" cy="3586109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7400" dirty="0"/>
          </a:p>
          <a:p>
            <a:pPr algn="ctr"/>
            <a:endParaRPr lang="en-US" sz="7400" dirty="0" smtClean="0"/>
          </a:p>
          <a:p>
            <a:pPr algn="ctr"/>
            <a:r>
              <a:rPr lang="en-US" sz="8600" b="0" dirty="0" smtClean="0"/>
              <a:t>Yong Cai </a:t>
            </a:r>
            <a:endParaRPr lang="en-US" sz="8600" b="0" dirty="0" smtClean="0"/>
          </a:p>
          <a:p>
            <a:pPr algn="ctr"/>
            <a:r>
              <a:rPr lang="en-US" sz="8600" b="0" dirty="0" smtClean="0">
                <a:hlinkClick r:id="rId2"/>
              </a:rPr>
              <a:t>caiyong@unc.edu</a:t>
            </a:r>
            <a:endParaRPr lang="en-US" sz="8600" b="0" dirty="0" smtClean="0"/>
          </a:p>
          <a:p>
            <a:pPr algn="ctr"/>
            <a:r>
              <a:rPr lang="en-US" sz="8600" b="0" dirty="0" smtClean="0"/>
              <a:t>Department </a:t>
            </a:r>
            <a:r>
              <a:rPr lang="en-US" sz="8600" b="0" dirty="0" smtClean="0"/>
              <a:t>of Sociology and Carolina Population Center</a:t>
            </a:r>
          </a:p>
          <a:p>
            <a:pPr algn="ctr"/>
            <a:r>
              <a:rPr lang="en-US" sz="8600" b="0" dirty="0" smtClean="0"/>
              <a:t>University of North Carolina at Chapel Hill</a:t>
            </a:r>
          </a:p>
          <a:p>
            <a:pPr algn="ctr"/>
            <a:endParaRPr lang="en-US" sz="8600" b="0" dirty="0"/>
          </a:p>
          <a:p>
            <a:pPr algn="ctr"/>
            <a:r>
              <a:rPr lang="en-US" sz="8600" b="0" dirty="0"/>
              <a:t>2017 TEACHERS </a:t>
            </a:r>
            <a:r>
              <a:rPr lang="en-US" sz="8600" b="0" dirty="0" smtClean="0"/>
              <a:t>WORKSHOP</a:t>
            </a:r>
          </a:p>
          <a:p>
            <a:pPr algn="ctr"/>
            <a:r>
              <a:rPr lang="en-US" sz="8600" b="0" dirty="0" smtClean="0"/>
              <a:t>Redwood City, July 27, 2017 </a:t>
            </a:r>
            <a:endParaRPr lang="en-US" sz="86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244" r="833"/>
          <a:stretch/>
        </p:blipFill>
        <p:spPr>
          <a:xfrm>
            <a:off x="-144599" y="-1"/>
            <a:ext cx="9431687" cy="17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0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One-child </a:t>
            </a:r>
            <a:r>
              <a:rPr lang="en-US" dirty="0" smtClean="0"/>
              <a:t>Policy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Motivation: quadruple GDPPC </a:t>
            </a:r>
            <a:r>
              <a:rPr lang="en-US" dirty="0" smtClean="0"/>
              <a:t>from $250 </a:t>
            </a:r>
            <a:r>
              <a:rPr lang="en-US" dirty="0" smtClean="0"/>
              <a:t>to </a:t>
            </a:r>
            <a:r>
              <a:rPr lang="en-US" dirty="0" smtClean="0"/>
              <a:t>$</a:t>
            </a:r>
            <a:r>
              <a:rPr lang="en-US" dirty="0" smtClean="0"/>
              <a:t>1,000 in 20 years.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population must be limited to 1.2 billion by </a:t>
            </a:r>
            <a:r>
              <a:rPr lang="en-US" dirty="0" smtClean="0"/>
              <a:t>2000. </a:t>
            </a:r>
            <a:endParaRPr lang="en-US" dirty="0" smtClean="0"/>
          </a:p>
          <a:p>
            <a:pPr lvl="2"/>
            <a:r>
              <a:rPr lang="en-US" dirty="0" smtClean="0"/>
              <a:t>The only way to achieve this </a:t>
            </a:r>
            <a:r>
              <a:rPr lang="en-US" dirty="0" smtClean="0"/>
              <a:t>goal was “</a:t>
            </a:r>
            <a:r>
              <a:rPr lang="en-US" dirty="0" smtClean="0"/>
              <a:t>one child per couple.” </a:t>
            </a:r>
          </a:p>
          <a:p>
            <a:r>
              <a:rPr lang="en-US" dirty="0" smtClean="0"/>
              <a:t>Justifications for unusual measure</a:t>
            </a:r>
          </a:p>
          <a:p>
            <a:pPr lvl="2"/>
            <a:r>
              <a:rPr lang="en-US" dirty="0" smtClean="0"/>
              <a:t>Large population is an obstacle to economic development </a:t>
            </a:r>
          </a:p>
          <a:p>
            <a:pPr lvl="2"/>
            <a:r>
              <a:rPr lang="en-US" dirty="0" smtClean="0"/>
              <a:t>Cultural preference for large </a:t>
            </a:r>
            <a:r>
              <a:rPr lang="en-US" dirty="0"/>
              <a:t>family and male descendants</a:t>
            </a:r>
            <a:endParaRPr lang="en-US" dirty="0" smtClean="0"/>
          </a:p>
          <a:p>
            <a:pPr lvl="2"/>
            <a:r>
              <a:rPr lang="en-US" dirty="0" smtClean="0"/>
              <a:t>Labor needs in an agriculture-based economy</a:t>
            </a:r>
          </a:p>
          <a:p>
            <a:pPr lvl="2"/>
            <a:r>
              <a:rPr lang="en-US" dirty="0" smtClean="0"/>
              <a:t>Temporary </a:t>
            </a:r>
            <a:r>
              <a:rPr lang="en-US" dirty="0" smtClean="0"/>
              <a:t>collective sacrifice for collective </a:t>
            </a:r>
            <a:r>
              <a:rPr lang="en-US" dirty="0" smtClean="0"/>
              <a:t>goods</a:t>
            </a:r>
          </a:p>
          <a:p>
            <a:r>
              <a:rPr lang="en-US" dirty="0"/>
              <a:t>Almost a “perfect” policy?</a:t>
            </a:r>
          </a:p>
          <a:p>
            <a:pPr lvl="1"/>
            <a:r>
              <a:rPr lang="en-US" dirty="0"/>
              <a:t>Articulated motivations and clear goals</a:t>
            </a:r>
          </a:p>
          <a:p>
            <a:pPr lvl="1"/>
            <a:r>
              <a:rPr lang="en-US" dirty="0"/>
              <a:t>Fair and transparent</a:t>
            </a:r>
          </a:p>
          <a:p>
            <a:pPr lvl="1"/>
            <a:r>
              <a:rPr lang="en-US" dirty="0"/>
              <a:t>Government commitment</a:t>
            </a:r>
          </a:p>
          <a:p>
            <a:pPr lvl="1"/>
            <a:r>
              <a:rPr lang="en-US" dirty="0"/>
              <a:t>Social mobilization </a:t>
            </a:r>
          </a:p>
          <a:p>
            <a:pPr lvl="1"/>
            <a:r>
              <a:rPr lang="en-US" dirty="0"/>
              <a:t>International </a:t>
            </a:r>
            <a:r>
              <a:rPr lang="en-US" dirty="0" smtClean="0"/>
              <a:t>support</a:t>
            </a:r>
          </a:p>
          <a:p>
            <a:r>
              <a:rPr lang="en-US" altLang="zh-CN" dirty="0" smtClean="0"/>
              <a:t>Implementation: resistances and modifications -- about </a:t>
            </a:r>
            <a:r>
              <a:rPr lang="en-US" altLang="zh-CN" dirty="0"/>
              <a:t>two-thirds of all Chinese population lived under the one-child </a:t>
            </a:r>
            <a:r>
              <a:rPr lang="en-US" altLang="zh-CN" dirty="0" smtClean="0"/>
              <a:t>rule </a:t>
            </a:r>
            <a:r>
              <a:rPr lang="en-US" altLang="zh-CN" dirty="0"/>
              <a:t>circa 2000 </a:t>
            </a:r>
            <a:r>
              <a:rPr lang="en-US" altLang="zh-CN" dirty="0" smtClean="0"/>
              <a:t>(Policy TFR= 1.47)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02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Was it a Success?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Chinese government: reduced births by 400 million.</a:t>
            </a:r>
          </a:p>
          <a:p>
            <a:pPr lvl="1"/>
            <a:r>
              <a:rPr lang="en-US" altLang="en-US" dirty="0" smtClean="0"/>
              <a:t>A major factor behind China economic success.</a:t>
            </a:r>
          </a:p>
          <a:p>
            <a:pPr lvl="1"/>
            <a:r>
              <a:rPr lang="en-US" altLang="en-US" dirty="0"/>
              <a:t>China’s contribution to the battle against the global warming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" b="-1"/>
          <a:stretch/>
        </p:blipFill>
        <p:spPr bwMode="auto">
          <a:xfrm>
            <a:off x="93581" y="2408905"/>
            <a:ext cx="4162869" cy="4390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98" y="2409256"/>
            <a:ext cx="4537402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88" y="2360097"/>
            <a:ext cx="1607942" cy="76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503598" y="4079208"/>
            <a:ext cx="3031109" cy="280416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35088" y="3119960"/>
            <a:ext cx="16079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September 20, </a:t>
            </a:r>
            <a:r>
              <a:rPr lang="en-US" sz="1100" b="1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61883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Critics: </a:t>
            </a:r>
            <a:r>
              <a:rPr lang="en-US" dirty="0"/>
              <a:t>a</a:t>
            </a:r>
            <a:r>
              <a:rPr lang="en-US" dirty="0" smtClean="0"/>
              <a:t>n unnecessary </a:t>
            </a:r>
            <a:r>
              <a:rPr lang="en-US" dirty="0" smtClean="0"/>
              <a:t>and </a:t>
            </a:r>
            <a:r>
              <a:rPr lang="en-US" dirty="0" smtClean="0"/>
              <a:t>failed </a:t>
            </a:r>
            <a:r>
              <a:rPr lang="en-US" dirty="0"/>
              <a:t>p</a:t>
            </a:r>
            <a:r>
              <a:rPr lang="en-US" dirty="0" smtClean="0"/>
              <a:t>olicy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China’s fertility was already low before the policy, TFR=2.7. </a:t>
            </a:r>
            <a:r>
              <a:rPr lang="en-US" altLang="en-US" dirty="0"/>
              <a:t>Fertility decline is not unique to China. The </a:t>
            </a:r>
            <a:r>
              <a:rPr lang="en-US" altLang="en-US" dirty="0" smtClean="0"/>
              <a:t>400 million </a:t>
            </a:r>
            <a:r>
              <a:rPr lang="en-US" altLang="en-US" dirty="0" smtClean="0"/>
              <a:t>number is a total exaggeration. </a:t>
            </a:r>
            <a:endParaRPr lang="en-US" altLang="en-US" dirty="0" smtClean="0"/>
          </a:p>
          <a:p>
            <a:r>
              <a:rPr lang="en-US" dirty="0"/>
              <a:t>The policy was based on false assumptions, </a:t>
            </a:r>
            <a:r>
              <a:rPr lang="en-US" dirty="0" smtClean="0"/>
              <a:t>pseudo-science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policy was a failure by its own </a:t>
            </a:r>
            <a:r>
              <a:rPr lang="en-US" dirty="0" smtClean="0"/>
              <a:t>measure: </a:t>
            </a:r>
            <a:r>
              <a:rPr lang="en-US" altLang="en-US" dirty="0"/>
              <a:t>Chinese population </a:t>
            </a:r>
            <a:r>
              <a:rPr lang="en-US" altLang="en-US" dirty="0" smtClean="0"/>
              <a:t>was 70 million more than its controlling target (1.2 b) in </a:t>
            </a:r>
            <a:r>
              <a:rPr lang="en-US" altLang="en-US" dirty="0"/>
              <a:t>2000.</a:t>
            </a:r>
            <a:endParaRPr lang="en-US" dirty="0"/>
          </a:p>
          <a:p>
            <a:pPr lvl="1"/>
            <a:r>
              <a:rPr lang="en-US" altLang="en-US" dirty="0" smtClean="0"/>
              <a:t>The extra 70 million did </a:t>
            </a:r>
            <a:r>
              <a:rPr lang="en-US" altLang="en-US" dirty="0"/>
              <a:t>not hinder economic </a:t>
            </a:r>
            <a:r>
              <a:rPr lang="en-US" altLang="en-US" dirty="0" smtClean="0"/>
              <a:t>development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Science” focused on wrong indicators</a:t>
            </a:r>
          </a:p>
          <a:p>
            <a:pPr lvl="1"/>
            <a:r>
              <a:rPr lang="en-US" altLang="en-US" dirty="0" smtClean="0"/>
              <a:t>Chinese </a:t>
            </a:r>
            <a:r>
              <a:rPr lang="en-US" altLang="en-US" dirty="0"/>
              <a:t>always want to have as many children as possible? Current ideal family size = 1.7, many are forgoing of their opportunities to have a second child.</a:t>
            </a:r>
          </a:p>
          <a:p>
            <a:r>
              <a:rPr lang="en-US" altLang="en-US" dirty="0" smtClean="0"/>
              <a:t>A blunt violation of reproductive rights, with tremendous social costs. It has created more problems than it tries to solve: flood of abortions, rapid aging, sex imbalance</a:t>
            </a:r>
            <a:r>
              <a:rPr lang="en-US" altLang="en-US" dirty="0"/>
              <a:t> </a:t>
            </a:r>
            <a:r>
              <a:rPr lang="en-US" altLang="en-US" dirty="0" smtClean="0"/>
              <a:t>…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9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 smtClean="0"/>
              <a:t>ending </a:t>
            </a:r>
            <a:r>
              <a:rPr lang="en-US" altLang="zh-CN" dirty="0" smtClean="0"/>
              <a:t>of the one-child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step process:</a:t>
            </a:r>
          </a:p>
          <a:p>
            <a:pPr lvl="1"/>
            <a:r>
              <a:rPr lang="en-US" dirty="0" smtClean="0"/>
              <a:t>March 2013: merging the National </a:t>
            </a:r>
            <a:r>
              <a:rPr lang="en-US" dirty="0"/>
              <a:t>Population and Family Planning Commission with the Ministry of Health to create a new National Health and Family Planning Commission. </a:t>
            </a:r>
            <a:endParaRPr lang="en-US" dirty="0" smtClean="0"/>
          </a:p>
          <a:p>
            <a:pPr lvl="1"/>
            <a:r>
              <a:rPr lang="en-US" dirty="0" smtClean="0"/>
              <a:t>November 2013: a </a:t>
            </a:r>
            <a:r>
              <a:rPr lang="en-US" dirty="0"/>
              <a:t>partial policy relaxation that allowed couples to have two children if one parent is an only child. </a:t>
            </a:r>
            <a:endParaRPr lang="en-US" dirty="0" smtClean="0"/>
          </a:p>
          <a:p>
            <a:pPr lvl="2"/>
            <a:r>
              <a:rPr lang="en-US" dirty="0"/>
              <a:t>Among the estimated more than 11 million couples </a:t>
            </a:r>
            <a:r>
              <a:rPr lang="en-US" dirty="0" smtClean="0"/>
              <a:t>eligible under </a:t>
            </a:r>
            <a:r>
              <a:rPr lang="en-US" dirty="0"/>
              <a:t>the new rule, only 1.69 million had applied as of August </a:t>
            </a:r>
            <a:r>
              <a:rPr lang="en-US" dirty="0" smtClean="0"/>
              <a:t>2015, and only about a third of its applicants had a second child so far.</a:t>
            </a:r>
          </a:p>
          <a:p>
            <a:pPr lvl="1"/>
            <a:r>
              <a:rPr lang="en-US" dirty="0"/>
              <a:t>October </a:t>
            </a:r>
            <a:r>
              <a:rPr lang="en-US" dirty="0" smtClean="0"/>
              <a:t>2015: </a:t>
            </a:r>
            <a:r>
              <a:rPr lang="en-US" dirty="0"/>
              <a:t>to allow all couples to have two children in 2016</a:t>
            </a:r>
            <a:r>
              <a:rPr lang="en-US" dirty="0" smtClean="0"/>
              <a:t>.</a:t>
            </a:r>
          </a:p>
          <a:p>
            <a:r>
              <a:rPr lang="en-US" dirty="0"/>
              <a:t>Population </a:t>
            </a:r>
            <a:r>
              <a:rPr lang="en-US" dirty="0" smtClean="0"/>
              <a:t>policy </a:t>
            </a:r>
            <a:r>
              <a:rPr lang="en-US" dirty="0"/>
              <a:t>making in </a:t>
            </a:r>
            <a:r>
              <a:rPr lang="en-US" dirty="0" smtClean="0"/>
              <a:t>China</a:t>
            </a:r>
          </a:p>
          <a:p>
            <a:pPr lvl="1"/>
            <a:r>
              <a:rPr lang="en-US" dirty="0"/>
              <a:t>Political </a:t>
            </a:r>
            <a:r>
              <a:rPr lang="en-US" dirty="0" smtClean="0"/>
              <a:t>decision: a </a:t>
            </a:r>
            <a:r>
              <a:rPr lang="en-US" dirty="0"/>
              <a:t>top-down authoritarian political system</a:t>
            </a:r>
          </a:p>
          <a:p>
            <a:pPr lvl="1"/>
            <a:r>
              <a:rPr lang="en-US" dirty="0"/>
              <a:t>Utilitarian </a:t>
            </a:r>
            <a:r>
              <a:rPr lang="en-US" dirty="0" smtClean="0"/>
              <a:t>approach: for </a:t>
            </a:r>
            <a:r>
              <a:rPr lang="en-US" dirty="0"/>
              <a:t>the purpose of economic development</a:t>
            </a:r>
          </a:p>
          <a:p>
            <a:pPr lvl="1"/>
            <a:r>
              <a:rPr lang="en-US" dirty="0"/>
              <a:t>Statist </a:t>
            </a:r>
            <a:r>
              <a:rPr lang="en-US" dirty="0" smtClean="0"/>
              <a:t>tradition: one </a:t>
            </a:r>
            <a:r>
              <a:rPr lang="en-US" dirty="0"/>
              <a:t>size fits </a:t>
            </a:r>
            <a:r>
              <a:rPr lang="en-US" dirty="0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558974"/>
              </p:ext>
            </p:extLst>
          </p:nvPr>
        </p:nvGraphicFramePr>
        <p:xfrm>
          <a:off x="533400" y="1052513"/>
          <a:ext cx="8401050" cy="556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1898811920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1774109785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139580812"/>
                    </a:ext>
                  </a:extLst>
                </a:gridCol>
              </a:tblGrid>
              <a:tr h="3967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Making (1979/80)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Scrapping (2014/15)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688852"/>
                  </a:ext>
                </a:extLst>
              </a:tr>
              <a:tr h="405441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Political Leadership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472854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Challenges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Shortages: capital,</a:t>
                      </a:r>
                      <a:r>
                        <a:rPr lang="en-US" baseline="0" dirty="0" smtClean="0"/>
                        <a:t> resources…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Slowdown, inequality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75496"/>
                  </a:ext>
                </a:extLst>
              </a:tr>
              <a:tr h="464101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 Challenges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Rapid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</a:t>
                      </a:r>
                      <a:r>
                        <a:rPr lang="en-US" baseline="0" dirty="0" smtClean="0"/>
                        <a:t> imbalance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745882"/>
                  </a:ext>
                </a:extLst>
              </a:tr>
              <a:tr h="5034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Global Population Discourse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 Bomb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Aging, Low</a:t>
                      </a:r>
                      <a:r>
                        <a:rPr lang="en-US" baseline="0" dirty="0" smtClean="0"/>
                        <a:t> Fertility Trap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99737"/>
                  </a:ext>
                </a:extLst>
              </a:tr>
              <a:tr h="981668">
                <a:tc>
                  <a:txBody>
                    <a:bodyPr/>
                    <a:lstStyle/>
                    <a:p>
                      <a:r>
                        <a:rPr lang="en-US" dirty="0" smtClean="0"/>
                        <a:t>Policy</a:t>
                      </a:r>
                      <a:r>
                        <a:rPr lang="en-US" baseline="0" dirty="0" smtClean="0"/>
                        <a:t> Goals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term:</a:t>
                      </a:r>
                      <a:r>
                        <a:rPr lang="en-US" baseline="0" dirty="0" smtClean="0"/>
                        <a:t> slow down growth</a:t>
                      </a:r>
                    </a:p>
                    <a:p>
                      <a:r>
                        <a:rPr lang="en-US" baseline="0" dirty="0" smtClean="0"/>
                        <a:t>Longer term: reduce population size (?)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en-US" dirty="0" smtClean="0"/>
                        <a:t>Short term: stimulate consumption </a:t>
                      </a:r>
                    </a:p>
                    <a:p>
                      <a:pPr marL="0" lvl="1" indent="0"/>
                      <a:r>
                        <a:rPr lang="en-US" dirty="0" smtClean="0"/>
                        <a:t>Longer term: labor supply, aging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05243"/>
                  </a:ext>
                </a:extLst>
              </a:tr>
              <a:tr h="981668">
                <a:tc>
                  <a:txBody>
                    <a:bodyPr/>
                    <a:lstStyle/>
                    <a:p>
                      <a:r>
                        <a:rPr lang="en-US" dirty="0" smtClean="0"/>
                        <a:t>Immediate</a:t>
                      </a:r>
                      <a:r>
                        <a:rPr lang="en-US" baseline="0" dirty="0" smtClean="0"/>
                        <a:t> Effects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drop in fertility in 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increase in fertility</a:t>
                      </a:r>
                      <a:r>
                        <a:rPr lang="en-US" baseline="0" dirty="0" smtClean="0"/>
                        <a:t> in 2016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217007"/>
                  </a:ext>
                </a:extLst>
              </a:tr>
              <a:tr h="981668"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r>
                        <a:rPr lang="en-US" baseline="0" dirty="0" smtClean="0"/>
                        <a:t> term Effects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directed</a:t>
                      </a:r>
                      <a:r>
                        <a:rPr lang="en-US" baseline="0" dirty="0" smtClean="0"/>
                        <a:t> effects </a:t>
                      </a:r>
                      <a:r>
                        <a:rPr lang="en-US" dirty="0" smtClean="0"/>
                        <a:t>on fertility, but more</a:t>
                      </a:r>
                      <a:r>
                        <a:rPr lang="en-US" baseline="0" dirty="0" smtClean="0"/>
                        <a:t> profound on social/political…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 Unlikely</a:t>
                      </a:r>
                      <a:r>
                        <a:rPr lang="en-US" baseline="0" dirty="0" smtClean="0"/>
                        <a:t> to boost fertility in major way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1822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Unmistakable </a:t>
            </a:r>
            <a:r>
              <a:rPr lang="en-US" dirty="0" smtClean="0"/>
              <a:t>parallels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1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457" y="1146297"/>
            <a:ext cx="8016935" cy="5236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0"/>
            <a:ext cx="8375138" cy="1035199"/>
          </a:xfrm>
        </p:spPr>
        <p:txBody>
          <a:bodyPr>
            <a:normAutofit fontScale="90000"/>
          </a:bodyPr>
          <a:lstStyle/>
          <a:p>
            <a:r>
              <a:rPr lang="en-US" dirty="0"/>
              <a:t>“Demography is destiny”: </a:t>
            </a:r>
            <a:br>
              <a:rPr lang="en-US" dirty="0"/>
            </a:br>
            <a:r>
              <a:rPr lang="en-US" dirty="0"/>
              <a:t>China’s population </a:t>
            </a:r>
            <a:r>
              <a:rPr lang="en-US" dirty="0" smtClean="0"/>
              <a:t>sex-age </a:t>
            </a:r>
            <a:r>
              <a:rPr lang="en-US" dirty="0"/>
              <a:t>structure </a:t>
            </a:r>
            <a:r>
              <a:rPr lang="en-US" dirty="0" smtClean="0"/>
              <a:t>2050 (Projection)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391" y="2025446"/>
            <a:ext cx="2388971" cy="37657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081548" y="4129548"/>
            <a:ext cx="7305368" cy="29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 rot="17704434">
            <a:off x="5770958" y="3899751"/>
            <a:ext cx="2211762" cy="780369"/>
          </a:xfrm>
          <a:prstGeom prst="leftArrow">
            <a:avLst>
              <a:gd name="adj1" fmla="val 52459"/>
              <a:gd name="adj2" fmla="val 50000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6350">
            <a:solidFill>
              <a:schemeClr val="dk1">
                <a:alpha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fertility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29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03038 0.0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ＭＳ Ｐゴシック" charset="-128"/>
              </a:rPr>
              <a:t>UN’s Projection: Aging</a:t>
            </a:r>
            <a:endParaRPr lang="en-US" dirty="0">
              <a:cs typeface="ＭＳ Ｐゴシック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438" y="1052513"/>
            <a:ext cx="8190974" cy="54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ＭＳ Ｐゴシック" charset="-128"/>
              </a:rPr>
              <a:t>Pace of Aging, </a:t>
            </a:r>
            <a:r>
              <a:rPr lang="en-US" dirty="0" smtClean="0">
                <a:cs typeface="ＭＳ Ｐゴシック" charset="-128"/>
              </a:rPr>
              <a:t>Years 65+ from 9% to 25%</a:t>
            </a:r>
            <a:endParaRPr lang="en-US" dirty="0">
              <a:cs typeface="ＭＳ Ｐゴシック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228208"/>
            <a:ext cx="8401050" cy="50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cs typeface="ＭＳ Ｐゴシック" charset="-128"/>
              </a:rPr>
              <a:t>The Future of China’s Population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60" y="1052513"/>
            <a:ext cx="7228129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47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Urbanization, </a:t>
            </a:r>
            <a:r>
              <a:rPr lang="en-US" dirty="0" smtClean="0"/>
              <a:t>aging</a:t>
            </a:r>
            <a:r>
              <a:rPr lang="en-US" dirty="0" smtClean="0"/>
              <a:t>, and </a:t>
            </a:r>
            <a:r>
              <a:rPr lang="en-US" dirty="0" smtClean="0"/>
              <a:t>left-behind </a:t>
            </a:r>
            <a:r>
              <a:rPr lang="en-US" dirty="0" smtClean="0"/>
              <a:t>Children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14400" y="2663301"/>
            <a:ext cx="7821227" cy="3699"/>
          </a:xfrm>
          <a:prstGeom prst="line">
            <a:avLst/>
          </a:prstGeom>
          <a:ln w="28575">
            <a:solidFill>
              <a:srgbClr val="2E015F"/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14400" y="3559946"/>
            <a:ext cx="7821227" cy="21454"/>
          </a:xfrm>
          <a:prstGeom prst="line">
            <a:avLst/>
          </a:prstGeom>
          <a:ln w="28575">
            <a:solidFill>
              <a:srgbClr val="2E015F"/>
            </a:solidFill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 rot="5400000">
            <a:off x="414006" y="2974889"/>
            <a:ext cx="2865679" cy="1030704"/>
          </a:xfrm>
          <a:prstGeom prst="ellipse">
            <a:avLst/>
          </a:prstGeom>
          <a:solidFill>
            <a:srgbClr val="FFFF00">
              <a:alpha val="25000"/>
            </a:srgb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5045" y="3973252"/>
            <a:ext cx="3549445" cy="179828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Urbanization: 37% to 51% in 10 years, about 20 million a year, driven largely by labor migration,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Hukou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still a barrier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465" y="1295662"/>
            <a:ext cx="8394920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035199"/>
            <a:ext cx="9193341" cy="5241313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8242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90488"/>
            <a:ext cx="8172450" cy="1143000"/>
          </a:xfrm>
        </p:spPr>
        <p:txBody>
          <a:bodyPr/>
          <a:lstStyle/>
          <a:p>
            <a:pPr eaLnBrk="1" hangingPunct="1"/>
            <a:r>
              <a:rPr kumimoji="1" lang="en-US" altLang="zh-CN" dirty="0" smtClean="0"/>
              <a:t>Fertility and Sex Ratio at Birth</a:t>
            </a:r>
            <a:endParaRPr kumimoji="1" lang="en-US" dirty="0" smtClean="0">
              <a:ea typeface="SimSun" pitchFamily="2" charset="-122"/>
            </a:endParaRP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125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•"/>
            </a:pPr>
            <a:endParaRPr lang="en-US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1874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•"/>
            </a:pPr>
            <a:endParaRPr 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498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1" lang="en-US">
              <a:ea typeface="楷体_GB2312"/>
              <a:cs typeface="楷体_GB231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666704" y="1233488"/>
            <a:ext cx="8061416" cy="52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991600" cy="88957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de-DE" dirty="0"/>
              <a:t>Gender Imbalance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jillstanek.com/assets_c/2010/01/china%20gender%20imbalance%20the%20times,%20abortion-thumb-500x299-8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1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Proportion of Ever Married by Sex and Age, China </a:t>
            </a:r>
          </a:p>
        </p:txBody>
      </p:sp>
      <p:pic>
        <p:nvPicPr>
          <p:cNvPr id="5125" name="Picture 5" descr="D:\projects\marriage\analysis\figures\yearbook\ever_marrie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36" y="990600"/>
            <a:ext cx="775092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4193" r="1649"/>
          <a:stretch/>
        </p:blipFill>
        <p:spPr>
          <a:xfrm>
            <a:off x="173392" y="2005780"/>
            <a:ext cx="8734634" cy="48522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0709" y="849536"/>
            <a:ext cx="4471866" cy="5424263"/>
          </a:xfrm>
        </p:spPr>
        <p:txBody>
          <a:bodyPr/>
          <a:lstStyle/>
          <a:p>
            <a:r>
              <a:rPr lang="en-US" dirty="0" smtClean="0"/>
              <a:t>Country Breakdown:</a:t>
            </a:r>
          </a:p>
          <a:p>
            <a:pPr lvl="1"/>
            <a:r>
              <a:rPr lang="en-US" dirty="0" smtClean="0"/>
              <a:t>21 </a:t>
            </a:r>
            <a:r>
              <a:rPr lang="en-US" dirty="0"/>
              <a:t>in China (37.5% of the list)</a:t>
            </a:r>
          </a:p>
          <a:p>
            <a:pPr lvl="1"/>
            <a:r>
              <a:rPr lang="en-US" dirty="0" smtClean="0"/>
              <a:t>17 </a:t>
            </a:r>
            <a:r>
              <a:rPr lang="en-US" dirty="0"/>
              <a:t>in the United States (30%)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in Hong Kong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in the United Kingdom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Forbes: The </a:t>
            </a:r>
            <a:r>
              <a:rPr lang="en-US" b="1" dirty="0"/>
              <a:t>World's 56 Self-Made Women </a:t>
            </a:r>
            <a:r>
              <a:rPr lang="en-US" b="1" dirty="0" smtClean="0"/>
              <a:t>Billionaires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" y="517599"/>
            <a:ext cx="7688062" cy="5891056"/>
          </a:xfrm>
        </p:spPr>
      </p:pic>
      <p:cxnSp>
        <p:nvCxnSpPr>
          <p:cNvPr id="6" name="Straight Connector 5"/>
          <p:cNvCxnSpPr/>
          <p:nvPr/>
        </p:nvCxnSpPr>
        <p:spPr>
          <a:xfrm>
            <a:off x="1198486" y="2219418"/>
            <a:ext cx="5060272" cy="470517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89044" y="232060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demographic </a:t>
            </a:r>
            <a:r>
              <a:rPr lang="en-US" dirty="0" smtClean="0"/>
              <a:t>features</a:t>
            </a:r>
            <a:endParaRPr lang="en-US" dirty="0"/>
          </a:p>
          <a:p>
            <a:pPr lvl="1"/>
            <a:r>
              <a:rPr lang="en-US" dirty="0"/>
              <a:t>Fertility: Sustained low fertility, </a:t>
            </a:r>
            <a:r>
              <a:rPr lang="en-US" dirty="0" smtClean="0"/>
              <a:t>risk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/>
              <a:t>low-fertility trap”</a:t>
            </a:r>
          </a:p>
          <a:p>
            <a:pPr lvl="1"/>
            <a:r>
              <a:rPr lang="en-US" dirty="0"/>
              <a:t>Mortality: declining mortality</a:t>
            </a:r>
          </a:p>
          <a:p>
            <a:pPr lvl="1"/>
            <a:r>
              <a:rPr lang="en-US" dirty="0"/>
              <a:t>Migration: Rapid </a:t>
            </a:r>
            <a:r>
              <a:rPr lang="en-US" dirty="0" smtClean="0"/>
              <a:t>urbanization</a:t>
            </a:r>
          </a:p>
          <a:p>
            <a:pPr lvl="1"/>
            <a:r>
              <a:rPr lang="en-US" dirty="0" smtClean="0"/>
              <a:t>Demographic </a:t>
            </a:r>
            <a:r>
              <a:rPr lang="en-US" dirty="0"/>
              <a:t>“momentum</a:t>
            </a:r>
            <a:r>
              <a:rPr lang="en-US" dirty="0" smtClean="0"/>
              <a:t>”: rapid aging</a:t>
            </a:r>
            <a:endParaRPr lang="en-US" dirty="0"/>
          </a:p>
          <a:p>
            <a:r>
              <a:rPr lang="en-US" dirty="0" smtClean="0"/>
              <a:t>Demographic dividend </a:t>
            </a:r>
            <a:r>
              <a:rPr lang="en-US" dirty="0" smtClean="0">
                <a:sym typeface="Wingdings" panose="05000000000000000000" pitchFamily="2" charset="2"/>
              </a:rPr>
              <a:t> Demographic burden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Reform dividends: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Urbanization (</a:t>
            </a:r>
            <a:r>
              <a:rPr lang="en-US" dirty="0" err="1" smtClean="0">
                <a:sym typeface="Wingdings" panose="05000000000000000000" pitchFamily="2" charset="2"/>
              </a:rPr>
              <a:t>Hukou</a:t>
            </a:r>
            <a:r>
              <a:rPr lang="en-US" dirty="0" smtClean="0">
                <a:sym typeface="Wingdings" panose="05000000000000000000" pitchFamily="2" charset="2"/>
              </a:rPr>
              <a:t> reform) 	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Investment in education/human </a:t>
            </a:r>
            <a:r>
              <a:rPr lang="en-US" dirty="0" smtClean="0">
                <a:sym typeface="Wingdings" panose="05000000000000000000" pitchFamily="2" charset="2"/>
              </a:rPr>
              <a:t>capital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Social welfare reforms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Challenges: Social inequality / </a:t>
            </a:r>
            <a:r>
              <a:rPr lang="en-US" dirty="0" smtClean="0"/>
              <a:t>government capacity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from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8172450" cy="1035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cs typeface="ＭＳ Ｐゴシック" charset="-128"/>
              </a:rPr>
              <a:t>Reading the History: </a:t>
            </a:r>
            <a:r>
              <a:rPr lang="en-US" altLang="en-US" dirty="0" smtClean="0">
                <a:cs typeface="ＭＳ Ｐゴシック" charset="-128"/>
              </a:rPr>
              <a:t>Population </a:t>
            </a:r>
            <a:r>
              <a:rPr lang="en-US" altLang="en-US" dirty="0">
                <a:cs typeface="ＭＳ Ｐゴシック" charset="-128"/>
              </a:rPr>
              <a:t>Pyramid, U.S. </a:t>
            </a:r>
            <a:r>
              <a:rPr lang="en-US" altLang="en-US" dirty="0" smtClean="0">
                <a:cs typeface="ＭＳ Ｐゴシック" charset="-128"/>
              </a:rPr>
              <a:t>2015</a:t>
            </a:r>
            <a:endParaRPr lang="en-US" altLang="en-US" dirty="0">
              <a:cs typeface="ＭＳ Ｐゴシック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347" y="1097525"/>
            <a:ext cx="8157155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0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China’s main demographic features</a:t>
            </a:r>
          </a:p>
          <a:p>
            <a:r>
              <a:rPr lang="en-US" dirty="0" smtClean="0"/>
              <a:t>The one-child policy and low fertility in China</a:t>
            </a:r>
          </a:p>
          <a:p>
            <a:r>
              <a:rPr lang="en-US" dirty="0" smtClean="0"/>
              <a:t>China’s main demographic challenges and policy implications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457" y="1146297"/>
            <a:ext cx="8016935" cy="5236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is a history book: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China’s population sex-age structure </a:t>
            </a:r>
            <a:r>
              <a:rPr lang="en-US" dirty="0" smtClean="0"/>
              <a:t>2010 (Census)</a:t>
            </a:r>
            <a:endParaRPr lang="en-US" dirty="0"/>
          </a:p>
        </p:txBody>
      </p:sp>
      <p:sp>
        <p:nvSpPr>
          <p:cNvPr id="4" name="TextBox 1"/>
          <p:cNvSpPr txBox="1"/>
          <p:nvPr/>
        </p:nvSpPr>
        <p:spPr>
          <a:xfrm>
            <a:off x="7605252" y="6174658"/>
            <a:ext cx="894735" cy="32456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millions</a:t>
            </a:r>
            <a:endParaRPr lang="en-US" sz="1100" dirty="0"/>
          </a:p>
        </p:txBody>
      </p:sp>
      <p:sp>
        <p:nvSpPr>
          <p:cNvPr id="8" name="Right Brace 7"/>
          <p:cNvSpPr/>
          <p:nvPr/>
        </p:nvSpPr>
        <p:spPr>
          <a:xfrm rot="17615544">
            <a:off x="6371074" y="2737993"/>
            <a:ext cx="363983" cy="7702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6671" y="2564217"/>
            <a:ext cx="2767040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Baby boom after revolution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198898" y="2933549"/>
            <a:ext cx="1865876" cy="306324"/>
          </a:xfrm>
          <a:prstGeom prst="wedgeRectCallout">
            <a:avLst>
              <a:gd name="adj1" fmla="val 84729"/>
              <a:gd name="adj2" fmla="val 192496"/>
            </a:avLst>
          </a:prstGeom>
          <a:noFill/>
          <a:ln w="3175">
            <a:solidFill>
              <a:schemeClr val="dk1">
                <a:alpha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1959-61 Famine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0" y="3864077"/>
            <a:ext cx="825910" cy="1036170"/>
          </a:xfrm>
          <a:prstGeom prst="wedgeRectCallout">
            <a:avLst>
              <a:gd name="adj1" fmla="val 113331"/>
              <a:gd name="adj2" fmla="val -20498"/>
            </a:avLst>
          </a:prstGeom>
          <a:noFill/>
          <a:ln w="3175">
            <a:solidFill>
              <a:schemeClr val="dk1">
                <a:alpha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1971: later, longer, fewer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8136004" y="3860236"/>
            <a:ext cx="363983" cy="11542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2959509" y="4193458"/>
            <a:ext cx="1071717" cy="516194"/>
          </a:xfrm>
          <a:prstGeom prst="wedgeRectCallout">
            <a:avLst>
              <a:gd name="adj1" fmla="val -110935"/>
              <a:gd name="adj2" fmla="val 23102"/>
            </a:avLst>
          </a:prstGeom>
          <a:noFill/>
          <a:ln w="3175">
            <a:solidFill>
              <a:schemeClr val="dk1">
                <a:alpha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1980: one-child</a:t>
            </a:r>
            <a:endParaRPr lang="en-US" dirty="0"/>
          </a:p>
        </p:txBody>
      </p:sp>
      <p:sp>
        <p:nvSpPr>
          <p:cNvPr id="16" name="TextBox 8"/>
          <p:cNvSpPr txBox="1"/>
          <p:nvPr/>
        </p:nvSpPr>
        <p:spPr>
          <a:xfrm>
            <a:off x="8425953" y="4252678"/>
            <a:ext cx="635174" cy="3693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Echo</a:t>
            </a:r>
            <a:endParaRPr lang="en-US" sz="1800" dirty="0"/>
          </a:p>
        </p:txBody>
      </p:sp>
      <p:sp>
        <p:nvSpPr>
          <p:cNvPr id="17" name="Rectangular Callout 16"/>
          <p:cNvSpPr/>
          <p:nvPr/>
        </p:nvSpPr>
        <p:spPr>
          <a:xfrm>
            <a:off x="198898" y="1524888"/>
            <a:ext cx="2903179" cy="549616"/>
          </a:xfrm>
          <a:prstGeom prst="wedgeRectCallout">
            <a:avLst>
              <a:gd name="adj1" fmla="val 78821"/>
              <a:gd name="adj2" fmla="val 124839"/>
            </a:avLst>
          </a:prstGeom>
          <a:noFill/>
          <a:ln w="3175">
            <a:solidFill>
              <a:schemeClr val="dk1">
                <a:alpha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males than females except the oldest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 rot="19540120">
            <a:off x="6440560" y="5144015"/>
            <a:ext cx="1481741" cy="671280"/>
          </a:xfrm>
          <a:prstGeom prst="leftArrow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6350">
            <a:solidFill>
              <a:schemeClr val="dk1">
                <a:alpha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fertility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85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3" grpId="0" animBg="1"/>
      <p:bldP spid="14" grpId="0" animBg="1"/>
      <p:bldP spid="15" grpId="0" animBg="1"/>
      <p:bldP spid="16" grpId="0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457" y="1146297"/>
            <a:ext cx="8016935" cy="5236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0"/>
            <a:ext cx="8375138" cy="1035199"/>
          </a:xfrm>
        </p:spPr>
        <p:txBody>
          <a:bodyPr>
            <a:normAutofit fontScale="90000"/>
          </a:bodyPr>
          <a:lstStyle/>
          <a:p>
            <a:r>
              <a:rPr lang="en-US" dirty="0"/>
              <a:t>“Demography is destiny”: </a:t>
            </a:r>
            <a:br>
              <a:rPr lang="en-US" dirty="0"/>
            </a:br>
            <a:r>
              <a:rPr lang="en-US" dirty="0"/>
              <a:t>China’s population </a:t>
            </a:r>
            <a:r>
              <a:rPr lang="en-US" dirty="0" smtClean="0"/>
              <a:t>sex-age </a:t>
            </a:r>
            <a:r>
              <a:rPr lang="en-US" dirty="0"/>
              <a:t>structure </a:t>
            </a:r>
            <a:r>
              <a:rPr lang="en-US" dirty="0" smtClean="0"/>
              <a:t>2050 (Projection)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391" y="2025446"/>
            <a:ext cx="2388971" cy="376575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081548" y="4129548"/>
            <a:ext cx="7305368" cy="2949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 rot="17704434">
            <a:off x="5443988" y="4471972"/>
            <a:ext cx="2211762" cy="780369"/>
          </a:xfrm>
          <a:prstGeom prst="leftArrow">
            <a:avLst>
              <a:gd name="adj1" fmla="val 52459"/>
              <a:gd name="adj2" fmla="val 50000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 w="6350">
            <a:solidFill>
              <a:schemeClr val="dk1">
                <a:alpha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Low fertility?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857927" y="2259416"/>
            <a:ext cx="1061884" cy="172556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74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cs typeface="ＭＳ Ｐゴシック" charset="-128"/>
              </a:rPr>
              <a:t>China’s </a:t>
            </a:r>
            <a:r>
              <a:rPr lang="en-US" altLang="zh-CN" dirty="0" smtClean="0">
                <a:cs typeface="ＭＳ Ｐゴシック" charset="-128"/>
              </a:rPr>
              <a:t>route </a:t>
            </a:r>
            <a:r>
              <a:rPr lang="en-US" altLang="zh-CN" dirty="0" smtClean="0">
                <a:cs typeface="ＭＳ Ｐゴシック" charset="-128"/>
              </a:rPr>
              <a:t>to </a:t>
            </a:r>
            <a:r>
              <a:rPr lang="en-US" altLang="zh-CN" dirty="0" smtClean="0">
                <a:cs typeface="ＭＳ Ｐゴシック" charset="-128"/>
              </a:rPr>
              <a:t>low </a:t>
            </a:r>
            <a:r>
              <a:rPr lang="en-US" altLang="zh-CN" dirty="0"/>
              <a:t>f</a:t>
            </a:r>
            <a:r>
              <a:rPr lang="en-US" altLang="zh-CN" dirty="0" smtClean="0">
                <a:cs typeface="ＭＳ Ｐゴシック" charset="-128"/>
              </a:rPr>
              <a:t>ertility</a:t>
            </a:r>
            <a:endParaRPr lang="en-US" altLang="zh-CN" dirty="0" smtClean="0">
              <a:cs typeface="ＭＳ Ｐゴシック" charset="-128"/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3124200" y="1447800"/>
            <a:ext cx="2679700" cy="284163"/>
          </a:xfrm>
          <a:prstGeom prst="wedgeRectCallout">
            <a:avLst>
              <a:gd name="adj1" fmla="val -20343"/>
              <a:gd name="adj2" fmla="val 365477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None/>
            </a:pPr>
            <a:r>
              <a:rPr lang="en-US" altLang="zh-CN" sz="1200" b="1" dirty="0">
                <a:ea typeface="华文新魏"/>
                <a:cs typeface="华文新魏"/>
              </a:rPr>
              <a:t>1971 “Later, Longer and Fewer” Policy</a:t>
            </a: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4953000" y="5486400"/>
            <a:ext cx="1679575" cy="284163"/>
          </a:xfrm>
          <a:prstGeom prst="wedgeRectCallout">
            <a:avLst>
              <a:gd name="adj1" fmla="val -43778"/>
              <a:gd name="adj2" fmla="val -339037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None/>
            </a:pPr>
            <a:r>
              <a:rPr lang="zh-CN" altLang="en-US" sz="1200" b="1">
                <a:ea typeface="华文新魏"/>
                <a:cs typeface="华文新魏"/>
              </a:rPr>
              <a:t>1980 “</a:t>
            </a:r>
            <a:r>
              <a:rPr lang="en-US" altLang="zh-CN" sz="1200" b="1">
                <a:ea typeface="华文新魏"/>
                <a:cs typeface="华文新魏"/>
              </a:rPr>
              <a:t>One-child” Policy</a:t>
            </a: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1403350" y="4221163"/>
            <a:ext cx="1676400" cy="284162"/>
          </a:xfrm>
          <a:prstGeom prst="wedgeRectCallout">
            <a:avLst>
              <a:gd name="adj1" fmla="val 20509"/>
              <a:gd name="adj2" fmla="val -110963"/>
            </a:avLst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None/>
            </a:pPr>
            <a:r>
              <a:rPr lang="en-US" altLang="zh-CN" sz="1200" b="1">
                <a:ea typeface="华文新魏"/>
                <a:cs typeface="华文新魏"/>
              </a:rPr>
              <a:t>1959-61 GLF Famine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2743200" y="5257800"/>
            <a:ext cx="1627188" cy="284163"/>
          </a:xfrm>
          <a:prstGeom prst="wedgeRectCallout">
            <a:avLst>
              <a:gd name="adj1" fmla="val 71310"/>
              <a:gd name="adj2" fmla="val -317287"/>
            </a:avLst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None/>
            </a:pPr>
            <a:r>
              <a:rPr lang="zh-CN" altLang="en-US" sz="1200" b="1">
                <a:ea typeface="华文新魏"/>
                <a:cs typeface="华文新魏"/>
              </a:rPr>
              <a:t>1978 </a:t>
            </a:r>
            <a:r>
              <a:rPr lang="en-US" altLang="zh-CN" sz="1200" b="1">
                <a:ea typeface="华文新魏"/>
                <a:cs typeface="华文新魏"/>
              </a:rPr>
              <a:t>Economic Reform</a:t>
            </a: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5867400" y="3500438"/>
            <a:ext cx="2057400" cy="503237"/>
          </a:xfrm>
          <a:prstGeom prst="wedgeRectCallout">
            <a:avLst>
              <a:gd name="adj1" fmla="val -26963"/>
              <a:gd name="adj2" fmla="val 138310"/>
            </a:avLst>
          </a:prstGeom>
          <a:noFill/>
          <a:ln w="9525" algn="ctr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None/>
            </a:pPr>
            <a:r>
              <a:rPr lang="zh-CN" altLang="en-US" sz="1200" b="1" dirty="0">
                <a:ea typeface="华文新魏"/>
                <a:cs typeface="华文新魏"/>
              </a:rPr>
              <a:t>199</a:t>
            </a:r>
            <a:r>
              <a:rPr lang="en-US" altLang="zh-CN" sz="1200" b="1" dirty="0">
                <a:ea typeface="华文新魏"/>
                <a:cs typeface="华文新魏"/>
              </a:rPr>
              <a:t>1 “One-veto” Policy </a:t>
            </a:r>
          </a:p>
          <a:p>
            <a:pPr algn="ctr" eaLnBrk="1" hangingPunct="1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None/>
            </a:pPr>
            <a:r>
              <a:rPr lang="en-US" altLang="zh-CN" sz="1200" b="1" dirty="0">
                <a:ea typeface="华文新魏"/>
                <a:cs typeface="华文新魏"/>
              </a:rPr>
              <a:t>1992 Market Liberalization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6" y="1045032"/>
            <a:ext cx="9026013" cy="59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57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9" grpId="0" animBg="1"/>
      <p:bldP spid="103430" grpId="0" animBg="1"/>
      <p:bldP spid="103431" grpId="0" animBg="1"/>
      <p:bldP spid="1034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Fertility: China and neighboring regions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17" y="1054849"/>
            <a:ext cx="8401016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86" y="1312375"/>
            <a:ext cx="8535140" cy="5334462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“Development is the best contraceptive”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5105400" y="3352800"/>
            <a:ext cx="4038600" cy="461963"/>
          </a:xfrm>
          <a:prstGeom prst="wedgeRectCallout">
            <a:avLst>
              <a:gd name="adj1" fmla="val -42113"/>
              <a:gd name="adj2" fmla="val 210565"/>
            </a:avLst>
          </a:prstGeom>
          <a:noFill/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US" b="1"/>
              <a:t>TFR=</a:t>
            </a:r>
            <a:r>
              <a:rPr lang="en-US" altLang="zh-CN" b="1">
                <a:ea typeface="SimSun" pitchFamily="2" charset="-122"/>
              </a:rPr>
              <a:t>14.16 – 1.26 *ln(GDP)</a:t>
            </a:r>
            <a:endParaRPr lang="en-US" b="1">
              <a:ea typeface="SimSun" pitchFamily="2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562600" y="2362200"/>
            <a:ext cx="182563" cy="1825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Cross 8"/>
          <p:cNvSpPr>
            <a:spLocks noChangeArrowheads="1"/>
          </p:cNvSpPr>
          <p:nvPr/>
        </p:nvSpPr>
        <p:spPr bwMode="auto">
          <a:xfrm>
            <a:off x="6019800" y="3048000"/>
            <a:ext cx="182563" cy="182563"/>
          </a:xfrm>
          <a:prstGeom prst="plus">
            <a:avLst>
              <a:gd name="adj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2065338"/>
            <a:ext cx="3962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Saudi</a:t>
            </a:r>
            <a:endParaRPr lang="en-US" sz="800" b="1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     Kuwait</a:t>
            </a:r>
          </a:p>
          <a:p>
            <a:pPr eaLnBrk="1" hangingPunct="1"/>
            <a:endParaRPr lang="en-US" sz="800" b="1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                         UAE</a:t>
            </a:r>
          </a:p>
          <a:p>
            <a:pPr eaLnBrk="1" hangingPunct="1"/>
            <a:endParaRPr lang="en-US" sz="300" b="1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                            Equatorial Guinea</a:t>
            </a:r>
            <a:endParaRPr lang="en-US" sz="1600" b="1"/>
          </a:p>
        </p:txBody>
      </p:sp>
      <p:sp>
        <p:nvSpPr>
          <p:cNvPr id="11" name="Cross 10"/>
          <p:cNvSpPr>
            <a:spLocks noChangeArrowheads="1"/>
          </p:cNvSpPr>
          <p:nvPr/>
        </p:nvSpPr>
        <p:spPr bwMode="auto">
          <a:xfrm>
            <a:off x="4953000" y="5029200"/>
            <a:ext cx="228600" cy="228600"/>
          </a:xfrm>
          <a:prstGeom prst="plus">
            <a:avLst>
              <a:gd name="adj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195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95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195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4267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China, 1975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33600" y="5486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China, 2005</a:t>
            </a:r>
          </a:p>
        </p:txBody>
      </p:sp>
      <p:cxnSp>
        <p:nvCxnSpPr>
          <p:cNvPr id="18" name="Straight Arrow Connector 17"/>
          <p:cNvCxnSpPr>
            <a:cxnSpLocks noChangeShapeType="1"/>
            <a:endCxn id="11" idx="1"/>
          </p:cNvCxnSpPr>
          <p:nvPr/>
        </p:nvCxnSpPr>
        <p:spPr bwMode="auto">
          <a:xfrm flipV="1">
            <a:off x="3810000" y="5143500"/>
            <a:ext cx="1143000" cy="495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166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Data Source: World Bank WDI (Smoothed by World Bank).</a:t>
            </a:r>
            <a:endParaRPr lang="en-US" dirty="0" smtClean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Fertility </a:t>
            </a:r>
            <a:r>
              <a:rPr lang="en-US" dirty="0" smtClean="0"/>
              <a:t>decline</a:t>
            </a:r>
            <a:r>
              <a:rPr lang="en-US" dirty="0" smtClean="0"/>
              <a:t>, China and </a:t>
            </a:r>
            <a:r>
              <a:rPr lang="en-US" dirty="0" smtClean="0"/>
              <a:t>selected few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" y="1329000"/>
            <a:ext cx="9207928" cy="55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iyong.un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960</Words>
  <Application>Microsoft Office PowerPoint</Application>
  <PresentationFormat>On-screen Show (4:3)</PresentationFormat>
  <Paragraphs>169</Paragraphs>
  <Slides>26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 Unicode MS</vt:lpstr>
      <vt:lpstr>楷体_GB2312</vt:lpstr>
      <vt:lpstr>MS PGothic</vt:lpstr>
      <vt:lpstr>SimHei</vt:lpstr>
      <vt:lpstr>SimHei</vt:lpstr>
      <vt:lpstr>SimSun</vt:lpstr>
      <vt:lpstr>华文新魏</vt:lpstr>
      <vt:lpstr>华文黑体</vt:lpstr>
      <vt:lpstr>Arial</vt:lpstr>
      <vt:lpstr>Calibri</vt:lpstr>
      <vt:lpstr>Cambria</vt:lpstr>
      <vt:lpstr>Cambria Math</vt:lpstr>
      <vt:lpstr>Garamond</vt:lpstr>
      <vt:lpstr>Gill Sans MT</vt:lpstr>
      <vt:lpstr>Times New Roman</vt:lpstr>
      <vt:lpstr>Wingdings</vt:lpstr>
      <vt:lpstr>Wingdings 2</vt:lpstr>
      <vt:lpstr>caiyong.unc</vt:lpstr>
      <vt:lpstr>   China’s Changing Demographics</vt:lpstr>
      <vt:lpstr>PowerPoint Presentation</vt:lpstr>
      <vt:lpstr>Outline</vt:lpstr>
      <vt:lpstr>Population is a history book: China’s population sex-age structure 2010 (Census)</vt:lpstr>
      <vt:lpstr>“Demography is destiny”:  China’s population sex-age structure 2050 (Projection)</vt:lpstr>
      <vt:lpstr>China’s route to low fertility</vt:lpstr>
      <vt:lpstr>Fertility: China and neighboring regions</vt:lpstr>
      <vt:lpstr>“Development is the best contraceptive”</vt:lpstr>
      <vt:lpstr>Fertility decline, China and selected few</vt:lpstr>
      <vt:lpstr>The One-child Policy</vt:lpstr>
      <vt:lpstr>Was it a Success?</vt:lpstr>
      <vt:lpstr>Critics: an unnecessary and failed policy</vt:lpstr>
      <vt:lpstr>The ending of the one-child policy</vt:lpstr>
      <vt:lpstr>Unmistakable parallels</vt:lpstr>
      <vt:lpstr>“Demography is destiny”:  China’s population sex-age structure 2050 (Projection)</vt:lpstr>
      <vt:lpstr>UN’s Projection: Aging</vt:lpstr>
      <vt:lpstr>Pace of Aging, Years 65+ from 9% to 25%</vt:lpstr>
      <vt:lpstr>The Future of China’s Population</vt:lpstr>
      <vt:lpstr>Urbanization, aging, and left-behind Children</vt:lpstr>
      <vt:lpstr>Fertility and Sex Ratio at Birth</vt:lpstr>
      <vt:lpstr> Gender Imbalance</vt:lpstr>
      <vt:lpstr>Proportion of Ever Married by Sex and Age, China </vt:lpstr>
      <vt:lpstr>Forbes: The World's 56 Self-Made Women Billionaires</vt:lpstr>
      <vt:lpstr>PowerPoint Presentation</vt:lpstr>
      <vt:lpstr>What goes from here?</vt:lpstr>
      <vt:lpstr>Reading the History: Population Pyramid, U.S. 2015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Changing Demographics</dc:title>
  <dc:creator>Yong Cai</dc:creator>
  <cp:lastModifiedBy>Yong Cai</cp:lastModifiedBy>
  <cp:revision>61</cp:revision>
  <dcterms:created xsi:type="dcterms:W3CDTF">2017-07-01T07:23:42Z</dcterms:created>
  <dcterms:modified xsi:type="dcterms:W3CDTF">2017-07-27T14:49:14Z</dcterms:modified>
</cp:coreProperties>
</file>